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1F52FCB-BA57-40AB-A18B-45CF0B54F880}">
          <p14:sldIdLst>
            <p14:sldId id="257"/>
            <p14:sldId id="256"/>
            <p14:sldId id="258"/>
            <p14:sldId id="259"/>
          </p14:sldIdLst>
        </p14:section>
        <p14:section name="Раздел без заголовка" id="{E1D4FFBE-C461-45BE-B55B-4D02C5ED53C6}">
          <p14:sldIdLst>
            <p14:sldId id="260"/>
            <p14:sldId id="261"/>
            <p14:sldId id="262"/>
            <p14:sldId id="263"/>
            <p14:sldId id="264"/>
            <p14:sldId id="266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089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71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14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879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38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66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101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567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24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36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146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203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333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092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550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106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246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89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242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974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9654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348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5710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3251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6578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7867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11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76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937115-23D9-4450-9C52-5F298F6BA496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81CFC-4A7D-4BAB-AF3C-1AAC7F47F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2821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422202"/>
              </p:ext>
            </p:extLst>
          </p:nvPr>
        </p:nvGraphicFramePr>
        <p:xfrm>
          <a:off x="110833" y="0"/>
          <a:ext cx="11970330" cy="76979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63111">
                  <a:extLst>
                    <a:ext uri="{9D8B030D-6E8A-4147-A177-3AD203B41FA5}">
                      <a16:colId xmlns:a16="http://schemas.microsoft.com/office/drawing/2014/main" val="275326843"/>
                    </a:ext>
                  </a:extLst>
                </a:gridCol>
                <a:gridCol w="4043242">
                  <a:extLst>
                    <a:ext uri="{9D8B030D-6E8A-4147-A177-3AD203B41FA5}">
                      <a16:colId xmlns:a16="http://schemas.microsoft.com/office/drawing/2014/main" val="2607818260"/>
                    </a:ext>
                  </a:extLst>
                </a:gridCol>
                <a:gridCol w="4063977">
                  <a:extLst>
                    <a:ext uri="{9D8B030D-6E8A-4147-A177-3AD203B41FA5}">
                      <a16:colId xmlns:a16="http://schemas.microsoft.com/office/drawing/2014/main" val="2566617417"/>
                    </a:ext>
                  </a:extLst>
                </a:gridCol>
              </a:tblGrid>
              <a:tr h="597142"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Метаболизм 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это…(совокупность реакций биосинтеза и расщепления веществ в клетке).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49"/>
                  </a:ext>
                </a:extLst>
              </a:tr>
              <a:tr h="9627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Анаболизм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ассимиляция,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пластический обмен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177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Катаболизм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диссимиляция,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энергетический обмен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17780"/>
                </a:tc>
                <a:extLst>
                  <a:ext uri="{0D108BD9-81ED-4DB2-BD59-A6C34878D82A}">
                    <a16:rowId xmlns:a16="http://schemas.microsoft.com/office/drawing/2014/main" val="4189973730"/>
                  </a:ext>
                </a:extLst>
              </a:tr>
              <a:tr h="18522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Сущность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биологический </a:t>
                      </a:r>
                      <a:r>
                        <a:rPr lang="ru-RU" sz="18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синтез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сложных веществ (подобных содержимому клетки) из простых (поступающих в клетку извне).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1778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ферментативное </a:t>
                      </a:r>
                      <a:r>
                        <a:rPr lang="ru-RU" sz="18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расщепление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(гидролиз, окисление) сложных органических соединений на простые.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17780"/>
                </a:tc>
                <a:extLst>
                  <a:ext uri="{0D108BD9-81ED-4DB2-BD59-A6C34878D82A}">
                    <a16:rowId xmlns:a16="http://schemas.microsoft.com/office/drawing/2014/main" val="1294530482"/>
                  </a:ext>
                </a:extLst>
              </a:tr>
              <a:tr h="21089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Превращение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Реакции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идут с использованием энергии, образующейся в результате диссимиляции.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Интенсивно происходит в процессе роста.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Реакции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идут с выделением энергии (АТФ), которая используется для ассимиляции, а также на: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Поддержание жизненных процессов организма.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Биосинтез.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На определенную работу, активный транспорт, мышечные сокращения.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17780"/>
                </a:tc>
                <a:extLst>
                  <a:ext uri="{0D108BD9-81ED-4DB2-BD59-A6C34878D82A}">
                    <a16:rowId xmlns:a16="http://schemas.microsoft.com/office/drawing/2014/main" val="493613354"/>
                  </a:ext>
                </a:extLst>
              </a:tr>
              <a:tr h="52504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Фотосинтез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синтез белка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1778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17780"/>
                </a:tc>
                <a:extLst>
                  <a:ext uri="{0D108BD9-81ED-4DB2-BD59-A6C34878D82A}">
                    <a16:rowId xmlns:a16="http://schemas.microsoft.com/office/drawing/2014/main" val="3574234006"/>
                  </a:ext>
                </a:extLst>
              </a:tr>
              <a:tr h="811918"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Первоисточник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энергии – солнце. Активаторами всех реакций являются ФЕРМЕНТЫ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510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37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" y="0"/>
            <a:ext cx="12081164" cy="68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1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84909"/>
            <a:ext cx="10515600" cy="1205779"/>
          </a:xfrm>
        </p:spPr>
        <p:txBody>
          <a:bodyPr/>
          <a:lstStyle/>
          <a:p>
            <a:r>
              <a:rPr lang="ru-RU" dirty="0" smtClean="0"/>
              <a:t>Заполните сравнительную таблицу.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648931"/>
              </p:ext>
            </p:extLst>
          </p:nvPr>
        </p:nvGraphicFramePr>
        <p:xfrm>
          <a:off x="1676399" y="1814945"/>
          <a:ext cx="9185564" cy="3740727"/>
        </p:xfrm>
        <a:graphic>
          <a:graphicData uri="http://schemas.openxmlformats.org/drawingml/2006/table">
            <a:tbl>
              <a:tblPr firstRow="1" firstCol="1" bandRow="1"/>
              <a:tblGrid>
                <a:gridCol w="2941782">
                  <a:extLst>
                    <a:ext uri="{9D8B030D-6E8A-4147-A177-3AD203B41FA5}">
                      <a16:colId xmlns:a16="http://schemas.microsoft.com/office/drawing/2014/main" val="325149620"/>
                    </a:ext>
                  </a:extLst>
                </a:gridCol>
                <a:gridCol w="3121891">
                  <a:extLst>
                    <a:ext uri="{9D8B030D-6E8A-4147-A177-3AD203B41FA5}">
                      <a16:colId xmlns:a16="http://schemas.microsoft.com/office/drawing/2014/main" val="2735657719"/>
                    </a:ext>
                  </a:extLst>
                </a:gridCol>
                <a:gridCol w="3121891">
                  <a:extLst>
                    <a:ext uri="{9D8B030D-6E8A-4147-A177-3AD203B41FA5}">
                      <a16:colId xmlns:a16="http://schemas.microsoft.com/office/drawing/2014/main" val="1437938986"/>
                    </a:ext>
                  </a:extLst>
                </a:gridCol>
              </a:tblGrid>
              <a:tr h="12469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Процесс. 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Транскрипция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Трансляция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839328"/>
                  </a:ext>
                </a:extLst>
              </a:tr>
              <a:tr h="12469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Сущность процесса.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207039"/>
                  </a:ext>
                </a:extLst>
              </a:tr>
              <a:tr h="12469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Локализация процесса.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443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41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292370"/>
              </p:ext>
            </p:extLst>
          </p:nvPr>
        </p:nvGraphicFramePr>
        <p:xfrm>
          <a:off x="706582" y="1705014"/>
          <a:ext cx="10751128" cy="35181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3142">
                  <a:extLst>
                    <a:ext uri="{9D8B030D-6E8A-4147-A177-3AD203B41FA5}">
                      <a16:colId xmlns:a16="http://schemas.microsoft.com/office/drawing/2014/main" val="3108389876"/>
                    </a:ext>
                  </a:extLst>
                </a:gridCol>
                <a:gridCol w="7187986">
                  <a:extLst>
                    <a:ext uri="{9D8B030D-6E8A-4147-A177-3AD203B41FA5}">
                      <a16:colId xmlns:a16="http://schemas.microsoft.com/office/drawing/2014/main" val="2747867952"/>
                    </a:ext>
                  </a:extLst>
                </a:gridCol>
              </a:tblGrid>
              <a:tr h="351815"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Вещества/структуры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732056"/>
                  </a:ext>
                </a:extLst>
              </a:tr>
              <a:tr h="3166334">
                <a:tc>
                  <a:txBody>
                    <a:bodyPr/>
                    <a:lstStyle/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участок ДНК.</a:t>
                      </a:r>
                    </a:p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иРНК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РНК-полимераза.</a:t>
                      </a:r>
                    </a:p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рибосома.</a:t>
                      </a:r>
                    </a:p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Д)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полисома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Е) АТФ.</a:t>
                      </a:r>
                    </a:p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Ж) аминокислота.</a:t>
                      </a:r>
                    </a:p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З) триплет ДНК.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переносит информацию на рибосомы;</a:t>
                      </a:r>
                    </a:p>
                    <a:p>
                      <a:pPr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место синтеза белка;</a:t>
                      </a:r>
                    </a:p>
                    <a:p>
                      <a:pPr algn="just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фермент, обеспечивающий синтез </a:t>
                      </a:r>
                      <a:r>
                        <a:rPr lang="ru-RU" sz="24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иРНК</a:t>
                      </a:r>
                      <a:r>
                        <a:rPr lang="ru-RU" sz="24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 источник энергии для реакций;</a:t>
                      </a:r>
                    </a:p>
                    <a:p>
                      <a:pPr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5) мономер белка;</a:t>
                      </a:r>
                    </a:p>
                    <a:p>
                      <a:pPr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6) группа нуклеотидов, кодирующих одну аминокислоту;</a:t>
                      </a:r>
                    </a:p>
                    <a:p>
                      <a:pPr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7) ген, кодирующий информацию </a:t>
                      </a:r>
                      <a:r>
                        <a:rPr lang="ru-RU" sz="24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 белке;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8) группа рибосом, место сборки белков.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7582671"/>
                  </a:ext>
                </a:extLst>
              </a:tr>
            </a:tbl>
          </a:graphicData>
        </a:graphic>
      </p:graphicFrame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50798"/>
            <a:ext cx="10848975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Установите соответствие между веществами, структурами, участвующими в синтезе белка с их функциями.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141545"/>
              </p:ext>
            </p:extLst>
          </p:nvPr>
        </p:nvGraphicFramePr>
        <p:xfrm>
          <a:off x="2078181" y="5444835"/>
          <a:ext cx="8700656" cy="11222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55147">
                  <a:extLst>
                    <a:ext uri="{9D8B030D-6E8A-4147-A177-3AD203B41FA5}">
                      <a16:colId xmlns:a16="http://schemas.microsoft.com/office/drawing/2014/main" val="4032254528"/>
                    </a:ext>
                  </a:extLst>
                </a:gridCol>
                <a:gridCol w="1142524">
                  <a:extLst>
                    <a:ext uri="{9D8B030D-6E8A-4147-A177-3AD203B41FA5}">
                      <a16:colId xmlns:a16="http://schemas.microsoft.com/office/drawing/2014/main" val="2958655082"/>
                    </a:ext>
                  </a:extLst>
                </a:gridCol>
                <a:gridCol w="1143848">
                  <a:extLst>
                    <a:ext uri="{9D8B030D-6E8A-4147-A177-3AD203B41FA5}">
                      <a16:colId xmlns:a16="http://schemas.microsoft.com/office/drawing/2014/main" val="2365630606"/>
                    </a:ext>
                  </a:extLst>
                </a:gridCol>
                <a:gridCol w="1139875">
                  <a:extLst>
                    <a:ext uri="{9D8B030D-6E8A-4147-A177-3AD203B41FA5}">
                      <a16:colId xmlns:a16="http://schemas.microsoft.com/office/drawing/2014/main" val="3860071801"/>
                    </a:ext>
                  </a:extLst>
                </a:gridCol>
                <a:gridCol w="1145172">
                  <a:extLst>
                    <a:ext uri="{9D8B030D-6E8A-4147-A177-3AD203B41FA5}">
                      <a16:colId xmlns:a16="http://schemas.microsoft.com/office/drawing/2014/main" val="4081555242"/>
                    </a:ext>
                  </a:extLst>
                </a:gridCol>
                <a:gridCol w="1061766">
                  <a:extLst>
                    <a:ext uri="{9D8B030D-6E8A-4147-A177-3AD203B41FA5}">
                      <a16:colId xmlns:a16="http://schemas.microsoft.com/office/drawing/2014/main" val="3983039789"/>
                    </a:ext>
                  </a:extLst>
                </a:gridCol>
                <a:gridCol w="1006162">
                  <a:extLst>
                    <a:ext uri="{9D8B030D-6E8A-4147-A177-3AD203B41FA5}">
                      <a16:colId xmlns:a16="http://schemas.microsoft.com/office/drawing/2014/main" val="4154624792"/>
                    </a:ext>
                  </a:extLst>
                </a:gridCol>
                <a:gridCol w="1006162">
                  <a:extLst>
                    <a:ext uri="{9D8B030D-6E8A-4147-A177-3AD203B41FA5}">
                      <a16:colId xmlns:a16="http://schemas.microsoft.com/office/drawing/2014/main" val="763848469"/>
                    </a:ext>
                  </a:extLst>
                </a:gridCol>
              </a:tblGrid>
              <a:tr h="561110"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Ж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З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2730014"/>
                  </a:ext>
                </a:extLst>
              </a:tr>
              <a:tr h="561110"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9658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99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74220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Установите последовательность реакций биосинтеза белка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снятие информации с ДНК.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узнавание антикодоном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своего кодона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отщепление аминокислоты от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поступление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рибосомы.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присоединение аминокислоты к белковой цепи с помощью фермента.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Е) присоединение аминокислоты 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З) присоединение аминокислоты к полипептидной цепи.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И) транспортировка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рибосомам.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К) присоединение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(антикодон узнает кодон).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Л) транспортировка аминокислот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тРНК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рибосомам.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 </a:t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9374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2109" y="2593387"/>
            <a:ext cx="10183091" cy="377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5000"/>
              </a:lnSpc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1.</a:t>
            </a:r>
            <a:endParaRPr lang="ru-RU" sz="3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95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участке правой цепи фрагмента ДНК нуклеотиды расположены в такой последовательности: ААААТААЦААГАЦ… Какую первичную структуру будет иметь белок, синтезируемый при участии этой (правой) цепи ДНК? Достройте вторую цепь ДНК.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4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055" y="365125"/>
            <a:ext cx="11430000" cy="559233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Опорный конспект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энергетического обмена: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/>
              <a:t>I</a:t>
            </a:r>
            <a:r>
              <a:rPr lang="ru-RU" b="1" dirty="0"/>
              <a:t> этап – подготовительный.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 </a:t>
            </a:r>
            <a:r>
              <a:rPr lang="ru-RU" dirty="0" smtClean="0"/>
              <a:t>пищеварительной системе…………………………..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полисахариды</a:t>
            </a:r>
            <a:r>
              <a:rPr lang="ru-RU" dirty="0" smtClean="0"/>
              <a:t>→…………………,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белки </a:t>
            </a:r>
            <a:r>
              <a:rPr lang="ru-RU" dirty="0" smtClean="0"/>
              <a:t>→………………………………………,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жиры</a:t>
            </a:r>
            <a:r>
              <a:rPr lang="ru-RU" dirty="0" smtClean="0"/>
              <a:t>→…………………………………………...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Энергия рассеивается в виде </a:t>
            </a:r>
            <a:r>
              <a:rPr lang="ru-RU" dirty="0" smtClean="0"/>
              <a:t>………….. </a:t>
            </a:r>
            <a:br>
              <a:rPr lang="ru-RU" dirty="0" smtClean="0"/>
            </a:br>
            <a:r>
              <a:rPr lang="ru-RU" dirty="0" smtClean="0"/>
              <a:t>Мономеры всасываются в………………… и доставляются к ……………………………...</a:t>
            </a:r>
            <a:br>
              <a:rPr lang="ru-RU" dirty="0" smtClean="0"/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08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534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II</a:t>
            </a:r>
            <a:r>
              <a:rPr lang="ru-RU" b="1" dirty="0"/>
              <a:t> этап – бескислородный,</a:t>
            </a:r>
            <a:r>
              <a:rPr lang="ru-RU" dirty="0"/>
              <a:t> </a:t>
            </a:r>
            <a:r>
              <a:rPr lang="ru-RU" b="1" dirty="0"/>
              <a:t>неполное окисление, анаэробное дыхание – гликолиз, брожение.</a:t>
            </a:r>
            <a:r>
              <a:rPr lang="ru-RU" dirty="0"/>
              <a:t/>
            </a:r>
            <a:br>
              <a:rPr lang="ru-RU" dirty="0"/>
            </a:br>
            <a:r>
              <a:rPr lang="ru-RU" sz="3600" dirty="0"/>
              <a:t>Протекает в </a:t>
            </a:r>
            <a:r>
              <a:rPr lang="ru-RU" sz="3600" dirty="0" smtClean="0"/>
              <a:t>…………….., </a:t>
            </a:r>
            <a:r>
              <a:rPr lang="ru-RU" sz="3600" dirty="0"/>
              <a:t>1 молекула глюкозы расщепляется до 2-х молекул </a:t>
            </a:r>
            <a:r>
              <a:rPr lang="ru-RU" sz="3600" dirty="0" smtClean="0"/>
              <a:t>……………….. </a:t>
            </a:r>
            <a:r>
              <a:rPr lang="ru-RU" sz="3600" dirty="0"/>
              <a:t>без </a:t>
            </a:r>
            <a:r>
              <a:rPr lang="ru-RU" sz="3600" dirty="0" smtClean="0"/>
              <a:t>……... </a:t>
            </a:r>
            <a:r>
              <a:rPr lang="ru-RU" sz="3600" dirty="0"/>
              <a:t>Чистый выход – </a:t>
            </a:r>
            <a:r>
              <a:rPr lang="ru-RU" sz="3600" dirty="0" smtClean="0"/>
              <a:t>… </a:t>
            </a:r>
            <a:r>
              <a:rPr lang="ru-RU" sz="3600" dirty="0"/>
              <a:t>АТФ.</a:t>
            </a:r>
            <a:br>
              <a:rPr lang="ru-RU" sz="3600" dirty="0"/>
            </a:br>
            <a:r>
              <a:rPr lang="ru-RU" sz="3600" dirty="0"/>
              <a:t> </a:t>
            </a:r>
            <a:br>
              <a:rPr lang="ru-RU" sz="3600" dirty="0"/>
            </a:br>
            <a:r>
              <a:rPr lang="ru-RU" sz="3600" dirty="0"/>
              <a:t>С</a:t>
            </a:r>
            <a:r>
              <a:rPr lang="ru-RU" sz="3600" baseline="-25000" dirty="0"/>
              <a:t>6</a:t>
            </a:r>
            <a:r>
              <a:rPr lang="ru-RU" sz="3600" dirty="0"/>
              <a:t>Н</a:t>
            </a:r>
            <a:r>
              <a:rPr lang="ru-RU" sz="3600" baseline="-25000" dirty="0"/>
              <a:t>12</a:t>
            </a:r>
            <a:r>
              <a:rPr lang="ru-RU" sz="3600" dirty="0"/>
              <a:t>О</a:t>
            </a:r>
            <a:r>
              <a:rPr lang="ru-RU" sz="3600" baseline="-25000" dirty="0"/>
              <a:t>6</a:t>
            </a:r>
            <a:r>
              <a:rPr lang="ru-RU" sz="3600" dirty="0"/>
              <a:t>+ 2Н</a:t>
            </a:r>
            <a:r>
              <a:rPr lang="ru-RU" sz="3600" baseline="-25000" dirty="0"/>
              <a:t>3</a:t>
            </a:r>
            <a:r>
              <a:rPr lang="ru-RU" sz="3600" dirty="0"/>
              <a:t>РО</a:t>
            </a:r>
            <a:r>
              <a:rPr lang="ru-RU" sz="3600" baseline="-25000" dirty="0"/>
              <a:t>4</a:t>
            </a:r>
            <a:r>
              <a:rPr lang="ru-RU" sz="3600" dirty="0"/>
              <a:t>+2АДФ →2С</a:t>
            </a:r>
            <a:r>
              <a:rPr lang="ru-RU" sz="3600" baseline="-25000" dirty="0"/>
              <a:t>3</a:t>
            </a:r>
            <a:r>
              <a:rPr lang="ru-RU" sz="3600" dirty="0"/>
              <a:t>Н</a:t>
            </a:r>
            <a:r>
              <a:rPr lang="ru-RU" sz="3600" baseline="-25000" dirty="0"/>
              <a:t>6</a:t>
            </a:r>
            <a:r>
              <a:rPr lang="ru-RU" sz="3600" dirty="0"/>
              <a:t>О</a:t>
            </a:r>
            <a:r>
              <a:rPr lang="ru-RU" sz="3600" baseline="-25000" dirty="0"/>
              <a:t>3</a:t>
            </a:r>
            <a:r>
              <a:rPr lang="ru-RU" sz="3600" dirty="0"/>
              <a:t> +2Н</a:t>
            </a:r>
            <a:r>
              <a:rPr lang="ru-RU" sz="3600" baseline="-25000" dirty="0"/>
              <a:t>2</a:t>
            </a:r>
            <a:r>
              <a:rPr lang="ru-RU" sz="3600" dirty="0"/>
              <a:t>О + 2 АТФ </a:t>
            </a:r>
            <a:br>
              <a:rPr lang="ru-RU" sz="3600" dirty="0"/>
            </a:br>
            <a:r>
              <a:rPr lang="ru-RU" sz="3600" dirty="0"/>
              <a:t> </a:t>
            </a:r>
            <a:br>
              <a:rPr lang="ru-RU" sz="3600" dirty="0"/>
            </a:br>
            <a:r>
              <a:rPr lang="ru-RU" sz="3600" dirty="0"/>
              <a:t>Гликолиз в мышцах: С</a:t>
            </a:r>
            <a:r>
              <a:rPr lang="ru-RU" sz="3600" baseline="-25000" dirty="0"/>
              <a:t>6</a:t>
            </a:r>
            <a:r>
              <a:rPr lang="ru-RU" sz="3600" dirty="0"/>
              <a:t>Н</a:t>
            </a:r>
            <a:r>
              <a:rPr lang="ru-RU" sz="3600" baseline="-25000" dirty="0"/>
              <a:t>12</a:t>
            </a:r>
            <a:r>
              <a:rPr lang="ru-RU" sz="3600" dirty="0"/>
              <a:t>О</a:t>
            </a:r>
            <a:r>
              <a:rPr lang="ru-RU" sz="3600" baseline="-25000" dirty="0"/>
              <a:t>6 </a:t>
            </a:r>
            <a:r>
              <a:rPr lang="ru-RU" sz="3600" dirty="0"/>
              <a:t>→2С</a:t>
            </a:r>
            <a:r>
              <a:rPr lang="ru-RU" sz="3600" baseline="-25000" dirty="0"/>
              <a:t>3</a:t>
            </a:r>
            <a:r>
              <a:rPr lang="ru-RU" sz="3600" dirty="0"/>
              <a:t>Н</a:t>
            </a:r>
            <a:r>
              <a:rPr lang="ru-RU" sz="3600" baseline="-25000" dirty="0"/>
              <a:t>6</a:t>
            </a:r>
            <a:r>
              <a:rPr lang="ru-RU" sz="3600" dirty="0"/>
              <a:t>О</a:t>
            </a:r>
            <a:r>
              <a:rPr lang="ru-RU" sz="3600" baseline="-25000" dirty="0"/>
              <a:t>3</a:t>
            </a:r>
            <a:r>
              <a:rPr lang="ru-RU" sz="3600" dirty="0"/>
              <a:t> + 2 АТФ</a:t>
            </a:r>
            <a:br>
              <a:rPr lang="ru-RU" sz="3600" dirty="0"/>
            </a:br>
            <a:r>
              <a:rPr lang="ru-RU" sz="3600" dirty="0"/>
              <a:t> </a:t>
            </a:r>
            <a:br>
              <a:rPr lang="ru-RU" sz="3600" dirty="0"/>
            </a:br>
            <a:r>
              <a:rPr lang="ru-RU" sz="3600" dirty="0"/>
              <a:t>Брожение (дрожжи): С</a:t>
            </a:r>
            <a:r>
              <a:rPr lang="ru-RU" sz="3600" baseline="-25000" dirty="0"/>
              <a:t>6</a:t>
            </a:r>
            <a:r>
              <a:rPr lang="ru-RU" sz="3600" dirty="0"/>
              <a:t>Н</a:t>
            </a:r>
            <a:r>
              <a:rPr lang="ru-RU" sz="3600" baseline="-25000" dirty="0"/>
              <a:t>12</a:t>
            </a:r>
            <a:r>
              <a:rPr lang="ru-RU" sz="3600" dirty="0"/>
              <a:t>О</a:t>
            </a:r>
            <a:r>
              <a:rPr lang="ru-RU" sz="3600" baseline="-25000" dirty="0"/>
              <a:t>6 </a:t>
            </a:r>
            <a:r>
              <a:rPr lang="ru-RU" sz="3600" dirty="0"/>
              <a:t>→2С</a:t>
            </a:r>
            <a:r>
              <a:rPr lang="ru-RU" sz="3600" baseline="-25000" dirty="0"/>
              <a:t>2</a:t>
            </a:r>
            <a:r>
              <a:rPr lang="ru-RU" sz="3600" dirty="0"/>
              <a:t>Н</a:t>
            </a:r>
            <a:r>
              <a:rPr lang="ru-RU" sz="3600" baseline="-25000" dirty="0"/>
              <a:t>5</a:t>
            </a:r>
            <a:r>
              <a:rPr lang="ru-RU" sz="3600" dirty="0"/>
              <a:t>ОН + 2СО</a:t>
            </a:r>
            <a:r>
              <a:rPr lang="ru-RU" sz="3600" baseline="-25000" dirty="0"/>
              <a:t>2</a:t>
            </a:r>
            <a:r>
              <a:rPr lang="ru-RU" sz="3600" dirty="0"/>
              <a:t>+ 2 АТФ</a:t>
            </a:r>
            <a:br>
              <a:rPr lang="ru-RU" sz="3600" dirty="0"/>
            </a:br>
            <a:r>
              <a:rPr lang="ru-RU" sz="3600" dirty="0"/>
              <a:t>Этиловый спирт</a:t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7268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188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III</a:t>
            </a:r>
            <a:r>
              <a:rPr lang="ru-RU" b="1" dirty="0"/>
              <a:t> этап – кислородный, полное окисление, аэробное дыхание.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Происходит в </a:t>
            </a:r>
            <a:r>
              <a:rPr lang="ru-RU" dirty="0" smtClean="0"/>
              <a:t>……………. </a:t>
            </a:r>
            <a:r>
              <a:rPr lang="ru-RU" dirty="0"/>
              <a:t>при доступе </a:t>
            </a:r>
            <a:r>
              <a:rPr lang="ru-RU" dirty="0" smtClean="0"/>
              <a:t>……….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Энергетический эффект </a:t>
            </a:r>
            <a:r>
              <a:rPr lang="en-US" dirty="0"/>
              <a:t>III </a:t>
            </a:r>
            <a:r>
              <a:rPr lang="ru-RU" dirty="0"/>
              <a:t>этапа – </a:t>
            </a:r>
            <a:r>
              <a:rPr lang="ru-RU" dirty="0" smtClean="0"/>
              <a:t>……. </a:t>
            </a:r>
            <a:r>
              <a:rPr lang="ru-RU" dirty="0"/>
              <a:t>АТФ.</a:t>
            </a:r>
            <a:br>
              <a:rPr lang="ru-RU" dirty="0"/>
            </a:br>
            <a:r>
              <a:rPr lang="ru-RU" dirty="0"/>
              <a:t>Суммарный энергетический эффект – </a:t>
            </a:r>
            <a:r>
              <a:rPr lang="ru-RU" dirty="0" smtClean="0"/>
              <a:t>……. </a:t>
            </a:r>
            <a:r>
              <a:rPr lang="ru-RU" dirty="0"/>
              <a:t>АТФ:</a:t>
            </a:r>
            <a:br>
              <a:rPr lang="ru-RU" dirty="0"/>
            </a:br>
            <a:r>
              <a:rPr lang="ru-RU" dirty="0" smtClean="0"/>
              <a:t>С</a:t>
            </a:r>
            <a:r>
              <a:rPr lang="ru-RU" baseline="-25000" dirty="0" smtClean="0"/>
              <a:t>6</a:t>
            </a:r>
            <a:r>
              <a:rPr lang="ru-RU" dirty="0" smtClean="0"/>
              <a:t>Н</a:t>
            </a:r>
            <a:r>
              <a:rPr lang="ru-RU" baseline="-25000" dirty="0" smtClean="0"/>
              <a:t>12</a:t>
            </a:r>
            <a:r>
              <a:rPr lang="ru-RU" dirty="0" smtClean="0"/>
              <a:t>О</a:t>
            </a:r>
            <a:r>
              <a:rPr lang="ru-RU" baseline="-25000" dirty="0" smtClean="0"/>
              <a:t>6</a:t>
            </a:r>
            <a:r>
              <a:rPr lang="ru-RU" dirty="0" smtClean="0"/>
              <a:t> </a:t>
            </a:r>
            <a:r>
              <a:rPr lang="ru-RU" dirty="0"/>
              <a:t>+6О</a:t>
            </a:r>
            <a:r>
              <a:rPr lang="ru-RU" baseline="-25000" dirty="0"/>
              <a:t>2</a:t>
            </a:r>
            <a:r>
              <a:rPr lang="ru-RU" dirty="0"/>
              <a:t>→6СО</a:t>
            </a:r>
            <a:r>
              <a:rPr lang="ru-RU" baseline="-25000" dirty="0"/>
              <a:t>2</a:t>
            </a:r>
            <a:r>
              <a:rPr lang="ru-RU" dirty="0"/>
              <a:t> + 6Н</a:t>
            </a:r>
            <a:r>
              <a:rPr lang="ru-RU" baseline="-25000" dirty="0"/>
              <a:t>2</a:t>
            </a:r>
            <a:r>
              <a:rPr lang="ru-RU" dirty="0"/>
              <a:t>О +38АТФ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479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4113"/>
          </a:xfrm>
        </p:spPr>
        <p:txBody>
          <a:bodyPr>
            <a:normAutofit fontScale="90000"/>
          </a:bodyPr>
          <a:lstStyle/>
          <a:p>
            <a:r>
              <a:rPr lang="ru-RU" sz="5400" b="1" dirty="0"/>
              <a:t>Фотосинтез – </a:t>
            </a:r>
            <a:r>
              <a:rPr lang="ru-RU" sz="5400" b="1" dirty="0" smtClean="0"/>
              <a:t>……………………….………………………………………веществ </a:t>
            </a:r>
            <a:r>
              <a:rPr lang="ru-RU" sz="5400" b="1" dirty="0"/>
              <a:t>с </a:t>
            </a:r>
            <a:r>
              <a:rPr lang="ru-RU" sz="5400" b="1" dirty="0" smtClean="0"/>
              <a:t>помощью……………….., </a:t>
            </a:r>
            <a:r>
              <a:rPr lang="ru-RU" sz="5400" b="1" dirty="0"/>
              <a:t>при этом в атмосферу </a:t>
            </a:r>
            <a:r>
              <a:rPr lang="ru-RU" sz="5400" b="1" dirty="0" smtClean="0"/>
              <a:t>выделяется…..</a:t>
            </a:r>
            <a:r>
              <a:rPr lang="ru-RU" sz="5400" b="1" dirty="0"/>
              <a:t/>
            </a:r>
            <a:br>
              <a:rPr lang="ru-RU" sz="5400" b="1" dirty="0"/>
            </a:br>
            <a:r>
              <a:rPr lang="ru-RU" sz="5400" b="1" dirty="0"/>
              <a:t> </a:t>
            </a:r>
            <a:br>
              <a:rPr lang="ru-RU" sz="5400" b="1" dirty="0"/>
            </a:b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71945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48050" y="365125"/>
            <a:ext cx="8743950" cy="820738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556334"/>
              </p:ext>
            </p:extLst>
          </p:nvPr>
        </p:nvGraphicFramePr>
        <p:xfrm>
          <a:off x="838200" y="2035022"/>
          <a:ext cx="10591800" cy="4643138"/>
        </p:xfrm>
        <a:graphic>
          <a:graphicData uri="http://schemas.openxmlformats.org/drawingml/2006/table">
            <a:tbl>
              <a:tblPr firstRow="1" firstCol="1" bandRow="1"/>
              <a:tblGrid>
                <a:gridCol w="2933928">
                  <a:extLst>
                    <a:ext uri="{9D8B030D-6E8A-4147-A177-3AD203B41FA5}">
                      <a16:colId xmlns:a16="http://schemas.microsoft.com/office/drawing/2014/main" val="2078737553"/>
                    </a:ext>
                  </a:extLst>
                </a:gridCol>
                <a:gridCol w="3828936">
                  <a:extLst>
                    <a:ext uri="{9D8B030D-6E8A-4147-A177-3AD203B41FA5}">
                      <a16:colId xmlns:a16="http://schemas.microsoft.com/office/drawing/2014/main" val="2372645807"/>
                    </a:ext>
                  </a:extLst>
                </a:gridCol>
                <a:gridCol w="3828936">
                  <a:extLst>
                    <a:ext uri="{9D8B030D-6E8A-4147-A177-3AD203B41FA5}">
                      <a16:colId xmlns:a16="http://schemas.microsoft.com/office/drawing/2014/main" val="1176017597"/>
                    </a:ext>
                  </a:extLst>
                </a:gridCol>
              </a:tblGrid>
              <a:tr h="12784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5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r>
                        <a:rPr lang="ru-RU" sz="2000" i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сравнения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500"/>
                        </a:spcAft>
                      </a:pPr>
                      <a:r>
                        <a:rPr lang="ru-RU" sz="2000" i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Световая фаза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500"/>
                        </a:spcAft>
                      </a:pPr>
                      <a:r>
                        <a:rPr lang="ru-RU" sz="2000" i="1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Темная фаза 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18255"/>
                  </a:ext>
                </a:extLst>
              </a:tr>
              <a:tr h="4547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5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Солнечный свет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401491"/>
                  </a:ext>
                </a:extLst>
              </a:tr>
              <a:tr h="1073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5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Зависимость от источника энергии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654982"/>
                  </a:ext>
                </a:extLst>
              </a:tr>
              <a:tr h="763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5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Исходные вещества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728570"/>
                  </a:ext>
                </a:extLst>
              </a:tr>
              <a:tr h="1073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5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Суть фазы и что образуется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1778" marR="71778" marT="71778" marB="71778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590343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 rot="10800000" flipV="1">
            <a:off x="3959518" y="1178818"/>
            <a:ext cx="5141620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Фазы фотосинтеза: таблица сравнений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27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2189</TotalTime>
  <Words>358</Words>
  <Application>Microsoft Office PowerPoint</Application>
  <PresentationFormat>Широкоэкранный</PresentationFormat>
  <Paragraphs>102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Times New Roman</vt:lpstr>
      <vt:lpstr>Wingdings 3</vt:lpstr>
      <vt:lpstr>Тема Office</vt:lpstr>
      <vt:lpstr>Ион</vt:lpstr>
      <vt:lpstr>Презентация PowerPoint</vt:lpstr>
      <vt:lpstr>Презентация PowerPoint</vt:lpstr>
      <vt:lpstr>Заполните сравнительную таблицу.</vt:lpstr>
      <vt:lpstr>Установите соответствие между веществами, структурами, участвующими в синтезе белка с их функциями. </vt:lpstr>
      <vt:lpstr>2. Установите последовательность реакций биосинтеза белка:  А) снятие информации с ДНК. Б) узнавание антикодоном тРНК своего кодона на иРНК. В) отщепление аминокислоты от тРНК. Г) поступление иРНК на рибосомы. Д) присоединение аминокислоты к белковой цепи с помощью фермента. Е) присоединение аминокислоты к тРНК. З) присоединение аминокислоты к полипептидной цепи. И) транспортировка иРНК к рибосомам. К) присоединение тРНК к иРНК (антикодон узнает кодон). Л) транспортировка аминокислот тРНК к рибосомам.   </vt:lpstr>
      <vt:lpstr>Презентация PowerPoint</vt:lpstr>
      <vt:lpstr>Опорный конспект Этапы энергетического обмена: I этап – подготовительный. В пищеварительной системе………………………….. полисахариды→…………………, белки →………………………………………, жиры→…………………………………………... Энергия рассеивается в виде …………..  Мономеры всасываются в………………… и доставляются к ……………………………... </vt:lpstr>
      <vt:lpstr>II этап – бескислородный, неполное окисление, анаэробное дыхание – гликолиз, брожение. Протекает в …………….., 1 молекула глюкозы расщепляется до 2-х молекул ……………….. без ……... Чистый выход – … АТФ.   С6Н12О6+ 2Н3РО4+2АДФ →2С3Н6О3 +2Н2О + 2 АТФ    Гликолиз в мышцах: С6Н12О6 →2С3Н6О3 + 2 АТФ   Брожение (дрожжи): С6Н12О6 →2С2Н5ОН + 2СО2+ 2 АТФ Этиловый спирт </vt:lpstr>
      <vt:lpstr>III этап – кислородный, полное окисление, аэробное дыхание. Происходит в ……………. при доступе ………. Энергетический эффект III этапа – ……. АТФ. Суммарный энергетический эффект – ……. АТФ: С6Н12О6 +6О2→6СО2 + 6Н2О +38АТФ </vt:lpstr>
      <vt:lpstr>Фотосинтез – ……………………….………………………………………веществ с помощью……………….., при этом в атмосферу выделяется…..   </vt:lpstr>
      <vt:lpstr>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</cp:revision>
  <dcterms:created xsi:type="dcterms:W3CDTF">2017-01-31T08:16:50Z</dcterms:created>
  <dcterms:modified xsi:type="dcterms:W3CDTF">2017-02-02T14:07:52Z</dcterms:modified>
</cp:coreProperties>
</file>